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9" r:id="rId1"/>
  </p:sldMasterIdLst>
  <p:sldIdLst>
    <p:sldId id="256" r:id="rId2"/>
    <p:sldId id="257"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5"/>
    <p:restoredTop sz="96327"/>
  </p:normalViewPr>
  <p:slideViewPr>
    <p:cSldViewPr snapToGrid="0">
      <p:cViewPr varScale="1">
        <p:scale>
          <a:sx n="113" d="100"/>
          <a:sy n="113" d="100"/>
        </p:scale>
        <p:origin x="176"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731138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746050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437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16262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883509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90906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6081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28980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4882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7685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11/27/23</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5923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11/27/23</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877581666"/>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8" r:id="rId6"/>
    <p:sldLayoutId id="2147483813" r:id="rId7"/>
    <p:sldLayoutId id="2147483814" r:id="rId8"/>
    <p:sldLayoutId id="2147483815" r:id="rId9"/>
    <p:sldLayoutId id="2147483817" r:id="rId10"/>
    <p:sldLayoutId id="2147483816"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8.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9.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ame 26">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1D0F9C-8031-9F01-8C86-D0DB5E938E00}"/>
              </a:ext>
            </a:extLst>
          </p:cNvPr>
          <p:cNvSpPr>
            <a:spLocks noGrp="1"/>
          </p:cNvSpPr>
          <p:nvPr>
            <p:ph type="ctrTitle"/>
          </p:nvPr>
        </p:nvSpPr>
        <p:spPr>
          <a:xfrm>
            <a:off x="838200" y="1122363"/>
            <a:ext cx="5162550" cy="2387600"/>
          </a:xfrm>
        </p:spPr>
        <p:txBody>
          <a:bodyPr>
            <a:normAutofit/>
          </a:bodyPr>
          <a:lstStyle/>
          <a:p>
            <a:pPr algn="l"/>
            <a:r>
              <a:rPr lang="en-DK">
                <a:gradFill flip="none" rotWithShape="1">
                  <a:gsLst>
                    <a:gs pos="0">
                      <a:schemeClr val="accent5">
                        <a:alpha val="70000"/>
                      </a:schemeClr>
                    </a:gs>
                    <a:gs pos="100000">
                      <a:schemeClr val="accent1">
                        <a:alpha val="70000"/>
                      </a:schemeClr>
                    </a:gs>
                  </a:gsLst>
                  <a:lin ang="0" scaled="1"/>
                  <a:tileRect/>
                </a:gradFill>
              </a:rPr>
              <a:t>WATERCUBES</a:t>
            </a:r>
          </a:p>
        </p:txBody>
      </p:sp>
      <p:sp>
        <p:nvSpPr>
          <p:cNvPr id="3" name="Subtitle 2">
            <a:extLst>
              <a:ext uri="{FF2B5EF4-FFF2-40B4-BE49-F238E27FC236}">
                <a16:creationId xmlns:a16="http://schemas.microsoft.com/office/drawing/2014/main" id="{BF0B584A-46BB-404F-BB47-0DC460EDCA2F}"/>
              </a:ext>
            </a:extLst>
          </p:cNvPr>
          <p:cNvSpPr>
            <a:spLocks noGrp="1"/>
          </p:cNvSpPr>
          <p:nvPr>
            <p:ph type="subTitle" idx="1"/>
          </p:nvPr>
        </p:nvSpPr>
        <p:spPr>
          <a:xfrm>
            <a:off x="838200" y="3602038"/>
            <a:ext cx="5162550" cy="1655762"/>
          </a:xfrm>
        </p:spPr>
        <p:txBody>
          <a:bodyPr>
            <a:normAutofit/>
          </a:bodyPr>
          <a:lstStyle/>
          <a:p>
            <a:pPr algn="l"/>
            <a:r>
              <a:rPr lang="en-DK" sz="2200">
                <a:solidFill>
                  <a:schemeClr val="tx2">
                    <a:alpha val="60000"/>
                  </a:schemeClr>
                </a:solidFill>
              </a:rPr>
              <a:t>By Vanilla Riis Mortensen</a:t>
            </a:r>
          </a:p>
        </p:txBody>
      </p:sp>
      <p:sp>
        <p:nvSpPr>
          <p:cNvPr id="29" name="Rectangle 28">
            <a:extLst>
              <a:ext uri="{FF2B5EF4-FFF2-40B4-BE49-F238E27FC236}">
                <a16:creationId xmlns:a16="http://schemas.microsoft.com/office/drawing/2014/main" id="{14AE4EC7-16FA-4A67-84A0-F079B4BC8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876" y="495300"/>
            <a:ext cx="5229214" cy="5870576"/>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video game&#10;&#10;Description automatically generated">
            <a:extLst>
              <a:ext uri="{FF2B5EF4-FFF2-40B4-BE49-F238E27FC236}">
                <a16:creationId xmlns:a16="http://schemas.microsoft.com/office/drawing/2014/main" id="{AD83BA83-3356-3BA7-0D58-4FD90B1E7480}"/>
              </a:ext>
            </a:extLst>
          </p:cNvPr>
          <p:cNvPicPr>
            <a:picLocks noChangeAspect="1"/>
          </p:cNvPicPr>
          <p:nvPr/>
        </p:nvPicPr>
        <p:blipFill rotWithShape="1">
          <a:blip r:embed="rId2"/>
          <a:srcRect r="21676"/>
          <a:stretch/>
        </p:blipFill>
        <p:spPr>
          <a:xfrm>
            <a:off x="6191252" y="492124"/>
            <a:ext cx="5610578" cy="5879027"/>
          </a:xfrm>
          <a:prstGeom prst="rect">
            <a:avLst/>
          </a:prstGeom>
        </p:spPr>
      </p:pic>
    </p:spTree>
    <p:extLst>
      <p:ext uri="{BB962C8B-B14F-4D97-AF65-F5344CB8AC3E}">
        <p14:creationId xmlns:p14="http://schemas.microsoft.com/office/powerpoint/2010/main" val="18950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E301-C8F3-8FFC-BD35-32E1D2E6FA53}"/>
              </a:ext>
            </a:extLst>
          </p:cNvPr>
          <p:cNvSpPr>
            <a:spLocks noGrp="1"/>
          </p:cNvSpPr>
          <p:nvPr>
            <p:ph type="title"/>
          </p:nvPr>
        </p:nvSpPr>
        <p:spPr>
          <a:xfrm>
            <a:off x="839788" y="838200"/>
            <a:ext cx="4533723" cy="1371600"/>
          </a:xfrm>
        </p:spPr>
        <p:txBody>
          <a:bodyPr anchor="ctr"/>
          <a:lstStyle/>
          <a:p>
            <a:r>
              <a:rPr lang="en-DK" dirty="0"/>
              <a:t>Insporation of the Game</a:t>
            </a:r>
          </a:p>
        </p:txBody>
      </p:sp>
      <p:pic>
        <p:nvPicPr>
          <p:cNvPr id="5" name="Content Placeholder 4">
            <a:extLst>
              <a:ext uri="{FF2B5EF4-FFF2-40B4-BE49-F238E27FC236}">
                <a16:creationId xmlns:a16="http://schemas.microsoft.com/office/drawing/2014/main" id="{AD047E30-A296-F21F-17F2-B81C19ED9617}"/>
              </a:ext>
            </a:extLst>
          </p:cNvPr>
          <p:cNvPicPr>
            <a:picLocks noGrp="1" noChangeAspect="1"/>
          </p:cNvPicPr>
          <p:nvPr>
            <p:ph idx="1"/>
          </p:nvPr>
        </p:nvPicPr>
        <p:blipFill>
          <a:blip r:embed="rId2"/>
          <a:stretch>
            <a:fillRect/>
          </a:stretch>
        </p:blipFill>
        <p:spPr>
          <a:xfrm>
            <a:off x="9120627" y="837662"/>
            <a:ext cx="2077907" cy="1662326"/>
          </a:xfrm>
        </p:spPr>
      </p:pic>
      <p:sp>
        <p:nvSpPr>
          <p:cNvPr id="4" name="Text Placeholder 3">
            <a:extLst>
              <a:ext uri="{FF2B5EF4-FFF2-40B4-BE49-F238E27FC236}">
                <a16:creationId xmlns:a16="http://schemas.microsoft.com/office/drawing/2014/main" id="{D095AD93-CFA1-D327-A31A-5AD58EAC5716}"/>
              </a:ext>
            </a:extLst>
          </p:cNvPr>
          <p:cNvSpPr>
            <a:spLocks noGrp="1"/>
          </p:cNvSpPr>
          <p:nvPr>
            <p:ph type="body" sz="half" idx="2"/>
          </p:nvPr>
        </p:nvSpPr>
        <p:spPr>
          <a:xfrm>
            <a:off x="839788" y="2209800"/>
            <a:ext cx="4815945" cy="3659188"/>
          </a:xfrm>
        </p:spPr>
        <p:txBody>
          <a:bodyPr>
            <a:normAutofit lnSpcReduction="10000"/>
          </a:bodyPr>
          <a:lstStyle/>
          <a:p>
            <a:r>
              <a:rPr lang="en-GB" b="0" i="0" dirty="0">
                <a:solidFill>
                  <a:schemeClr val="accent1">
                    <a:lumMod val="60000"/>
                    <a:lumOff val="40000"/>
                  </a:schemeClr>
                </a:solidFill>
                <a:effectLst/>
                <a:latin typeface="-apple-system"/>
              </a:rPr>
              <a:t>3D game inspired by various 2D games, where a fish needs to eat smaller fish in order to grow while trying not to get eaten by the bigger fish.</a:t>
            </a:r>
          </a:p>
          <a:p>
            <a:r>
              <a:rPr lang="en-GB" b="0" i="0" dirty="0">
                <a:solidFill>
                  <a:schemeClr val="accent1">
                    <a:lumMod val="60000"/>
                    <a:lumOff val="40000"/>
                  </a:schemeClr>
                </a:solidFill>
                <a:effectLst/>
                <a:latin typeface="-apple-system"/>
              </a:rPr>
              <a:t>The goal of the game is to collect/eat enemy cubes that are equal or smaller in size. </a:t>
            </a:r>
          </a:p>
          <a:p>
            <a:r>
              <a:rPr lang="en-GB" b="0" i="0" dirty="0">
                <a:solidFill>
                  <a:schemeClr val="accent1">
                    <a:lumMod val="60000"/>
                    <a:lumOff val="40000"/>
                  </a:schemeClr>
                </a:solidFill>
                <a:effectLst/>
                <a:latin typeface="-apple-system"/>
              </a:rPr>
              <a:t>When the player cube has eaten a certain amount of enemy cubes it levels up and grows bigger. </a:t>
            </a:r>
          </a:p>
          <a:p>
            <a:pPr algn="l"/>
            <a:r>
              <a:rPr lang="en-GB" b="0" i="0" dirty="0">
                <a:solidFill>
                  <a:schemeClr val="accent1">
                    <a:lumMod val="60000"/>
                    <a:lumOff val="40000"/>
                  </a:schemeClr>
                </a:solidFill>
                <a:effectLst/>
                <a:latin typeface="-apple-system"/>
              </a:rPr>
              <a:t>The game progressively gets harder as the enemy cubes do not disappear unless they get eaten, so if the player is not fast enough to eat the available enemy cubes and level up in time, there will inevitably become more and more enemies.</a:t>
            </a:r>
            <a:endParaRPr lang="en-GB" dirty="0">
              <a:solidFill>
                <a:schemeClr val="accent1">
                  <a:lumMod val="60000"/>
                  <a:lumOff val="40000"/>
                </a:schemeClr>
              </a:solidFill>
              <a:latin typeface="-apple-system"/>
            </a:endParaRPr>
          </a:p>
        </p:txBody>
      </p:sp>
      <p:pic>
        <p:nvPicPr>
          <p:cNvPr id="6" name="Picture 5">
            <a:extLst>
              <a:ext uri="{FF2B5EF4-FFF2-40B4-BE49-F238E27FC236}">
                <a16:creationId xmlns:a16="http://schemas.microsoft.com/office/drawing/2014/main" id="{4762949B-42E8-6134-9592-37CB2CAF5F85}"/>
              </a:ext>
            </a:extLst>
          </p:cNvPr>
          <p:cNvPicPr>
            <a:picLocks noChangeAspect="1"/>
          </p:cNvPicPr>
          <p:nvPr/>
        </p:nvPicPr>
        <p:blipFill>
          <a:blip r:embed="rId3"/>
          <a:stretch>
            <a:fillRect/>
          </a:stretch>
        </p:blipFill>
        <p:spPr>
          <a:xfrm>
            <a:off x="6096000" y="837662"/>
            <a:ext cx="2873851" cy="1662326"/>
          </a:xfrm>
          <a:prstGeom prst="rect">
            <a:avLst/>
          </a:prstGeom>
        </p:spPr>
      </p:pic>
      <p:pic>
        <p:nvPicPr>
          <p:cNvPr id="8" name="Picture 7">
            <a:extLst>
              <a:ext uri="{FF2B5EF4-FFF2-40B4-BE49-F238E27FC236}">
                <a16:creationId xmlns:a16="http://schemas.microsoft.com/office/drawing/2014/main" id="{3C2F9539-8FCA-DC9F-01C9-392BE99BAA47}"/>
              </a:ext>
            </a:extLst>
          </p:cNvPr>
          <p:cNvPicPr>
            <a:picLocks noChangeAspect="1"/>
          </p:cNvPicPr>
          <p:nvPr/>
        </p:nvPicPr>
        <p:blipFill>
          <a:blip r:embed="rId4"/>
          <a:stretch>
            <a:fillRect/>
          </a:stretch>
        </p:blipFill>
        <p:spPr>
          <a:xfrm>
            <a:off x="6096000" y="2700866"/>
            <a:ext cx="5102534" cy="2954099"/>
          </a:xfrm>
          <a:prstGeom prst="rect">
            <a:avLst/>
          </a:prstGeom>
        </p:spPr>
      </p:pic>
    </p:spTree>
    <p:extLst>
      <p:ext uri="{BB962C8B-B14F-4D97-AF65-F5344CB8AC3E}">
        <p14:creationId xmlns:p14="http://schemas.microsoft.com/office/powerpoint/2010/main" val="198600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7AA6-A417-09B6-FD93-6DCF6172B9A8}"/>
              </a:ext>
            </a:extLst>
          </p:cNvPr>
          <p:cNvSpPr>
            <a:spLocks noGrp="1"/>
          </p:cNvSpPr>
          <p:nvPr>
            <p:ph type="ctrTitle"/>
          </p:nvPr>
        </p:nvSpPr>
        <p:spPr/>
        <p:txBody>
          <a:bodyPr/>
          <a:lstStyle/>
          <a:p>
            <a:r>
              <a:rPr lang="en-DK" dirty="0"/>
              <a:t>Main Parts of the Game</a:t>
            </a:r>
          </a:p>
        </p:txBody>
      </p:sp>
      <p:sp>
        <p:nvSpPr>
          <p:cNvPr id="3" name="Subtitle 2">
            <a:extLst>
              <a:ext uri="{FF2B5EF4-FFF2-40B4-BE49-F238E27FC236}">
                <a16:creationId xmlns:a16="http://schemas.microsoft.com/office/drawing/2014/main" id="{1D2F207F-6125-D71A-70A3-A7F3D04C1938}"/>
              </a:ext>
            </a:extLst>
          </p:cNvPr>
          <p:cNvSpPr>
            <a:spLocks noGrp="1"/>
          </p:cNvSpPr>
          <p:nvPr>
            <p:ph type="subTitle" idx="1"/>
          </p:nvPr>
        </p:nvSpPr>
        <p:spPr/>
        <p:txBody>
          <a:bodyPr/>
          <a:lstStyle/>
          <a:p>
            <a:endParaRPr lang="en-DK"/>
          </a:p>
        </p:txBody>
      </p:sp>
    </p:spTree>
    <p:extLst>
      <p:ext uri="{BB962C8B-B14F-4D97-AF65-F5344CB8AC3E}">
        <p14:creationId xmlns:p14="http://schemas.microsoft.com/office/powerpoint/2010/main" val="745788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3FE1-53E6-73F3-1249-AF7226E050DC}"/>
              </a:ext>
            </a:extLst>
          </p:cNvPr>
          <p:cNvSpPr>
            <a:spLocks noGrp="1"/>
          </p:cNvSpPr>
          <p:nvPr>
            <p:ph type="title"/>
          </p:nvPr>
        </p:nvSpPr>
        <p:spPr>
          <a:xfrm>
            <a:off x="839789" y="685800"/>
            <a:ext cx="3833812" cy="702733"/>
          </a:xfrm>
        </p:spPr>
        <p:txBody>
          <a:bodyPr/>
          <a:lstStyle/>
          <a:p>
            <a:r>
              <a:rPr lang="en-DK" dirty="0"/>
              <a:t>Player Cube</a:t>
            </a:r>
          </a:p>
        </p:txBody>
      </p:sp>
      <p:sp>
        <p:nvSpPr>
          <p:cNvPr id="4" name="Text Placeholder 3">
            <a:extLst>
              <a:ext uri="{FF2B5EF4-FFF2-40B4-BE49-F238E27FC236}">
                <a16:creationId xmlns:a16="http://schemas.microsoft.com/office/drawing/2014/main" id="{88CB6CE3-589D-8F8C-3FA5-4FD8407C4A59}"/>
              </a:ext>
            </a:extLst>
          </p:cNvPr>
          <p:cNvSpPr>
            <a:spLocks noGrp="1"/>
          </p:cNvSpPr>
          <p:nvPr>
            <p:ph type="body" sz="half" idx="2"/>
          </p:nvPr>
        </p:nvSpPr>
        <p:spPr>
          <a:xfrm>
            <a:off x="677333" y="2449687"/>
            <a:ext cx="3996268" cy="3722513"/>
          </a:xfrm>
        </p:spPr>
        <p:txBody>
          <a:bodyPr>
            <a:normAutofit/>
          </a:bodyPr>
          <a:lstStyle/>
          <a:p>
            <a:pPr algn="l"/>
            <a:r>
              <a:rPr lang="en-GB" b="0" i="0" dirty="0" err="1">
                <a:solidFill>
                  <a:schemeClr val="accent1">
                    <a:lumMod val="60000"/>
                    <a:lumOff val="40000"/>
                  </a:schemeClr>
                </a:solidFill>
                <a:effectLst/>
                <a:latin typeface="-apple-system"/>
              </a:rPr>
              <a:t>PlayerScript</a:t>
            </a:r>
            <a:r>
              <a:rPr lang="en-GB" b="0" i="0" dirty="0">
                <a:solidFill>
                  <a:schemeClr val="accent1">
                    <a:lumMod val="60000"/>
                    <a:lumOff val="40000"/>
                  </a:schemeClr>
                </a:solidFill>
                <a:effectLst/>
                <a:latin typeface="-apple-system"/>
              </a:rPr>
              <a:t>: Consists of 4 functions besides Start() and Update().</a:t>
            </a:r>
          </a:p>
          <a:p>
            <a:pPr marL="285750" indent="-285750" algn="l">
              <a:buFont typeface="Wingdings" pitchFamily="2" charset="2"/>
              <a:buChar char="v"/>
            </a:pPr>
            <a:r>
              <a:rPr lang="en-GB" b="0" i="0" u="sng" dirty="0" err="1">
                <a:solidFill>
                  <a:schemeClr val="accent1">
                    <a:lumMod val="60000"/>
                    <a:lumOff val="40000"/>
                  </a:schemeClr>
                </a:solidFill>
                <a:effectLst/>
                <a:latin typeface="-apple-system"/>
              </a:rPr>
              <a:t>PlayerSwim</a:t>
            </a:r>
            <a:r>
              <a:rPr lang="en-GB" b="0" i="0" u="sng" dirty="0">
                <a:solidFill>
                  <a:schemeClr val="accent1">
                    <a:lumMod val="60000"/>
                    <a:lumOff val="40000"/>
                  </a:schemeClr>
                </a:solidFill>
                <a:effectLst/>
                <a:latin typeface="-apple-system"/>
              </a:rPr>
              <a:t>(): </a:t>
            </a:r>
            <a:r>
              <a:rPr lang="en-GB" b="0" i="0" dirty="0">
                <a:solidFill>
                  <a:schemeClr val="accent1">
                    <a:lumMod val="60000"/>
                    <a:lumOff val="40000"/>
                  </a:schemeClr>
                </a:solidFill>
                <a:effectLst/>
                <a:latin typeface="-apple-system"/>
              </a:rPr>
              <a:t>makes the player move.</a:t>
            </a:r>
          </a:p>
          <a:p>
            <a:pPr marL="285750" indent="-285750" algn="l">
              <a:buFont typeface="Wingdings" pitchFamily="2" charset="2"/>
              <a:buChar char="v"/>
            </a:pPr>
            <a:r>
              <a:rPr lang="en-GB" b="0" i="0" u="sng" dirty="0" err="1">
                <a:solidFill>
                  <a:schemeClr val="accent1">
                    <a:lumMod val="60000"/>
                    <a:lumOff val="40000"/>
                  </a:schemeClr>
                </a:solidFill>
                <a:effectLst/>
                <a:latin typeface="-apple-system"/>
              </a:rPr>
              <a:t>PlayerLook</a:t>
            </a:r>
            <a:r>
              <a:rPr lang="en-GB" b="0" i="0" u="sng" dirty="0">
                <a:solidFill>
                  <a:schemeClr val="accent1">
                    <a:lumMod val="60000"/>
                    <a:lumOff val="40000"/>
                  </a:schemeClr>
                </a:solidFill>
                <a:effectLst/>
                <a:latin typeface="-apple-system"/>
              </a:rPr>
              <a:t>(): </a:t>
            </a:r>
            <a:r>
              <a:rPr lang="en-GB" b="0" i="0" dirty="0">
                <a:solidFill>
                  <a:schemeClr val="accent1">
                    <a:lumMod val="60000"/>
                    <a:lumOff val="40000"/>
                  </a:schemeClr>
                </a:solidFill>
                <a:effectLst/>
                <a:latin typeface="-apple-system"/>
              </a:rPr>
              <a:t>makes the player look.</a:t>
            </a:r>
          </a:p>
          <a:p>
            <a:pPr marL="285750" indent="-285750" algn="l">
              <a:buFont typeface="Wingdings" pitchFamily="2" charset="2"/>
              <a:buChar char="v"/>
            </a:pPr>
            <a:r>
              <a:rPr lang="en-GB" b="0" i="0" u="sng" dirty="0" err="1">
                <a:solidFill>
                  <a:schemeClr val="accent1">
                    <a:lumMod val="60000"/>
                    <a:lumOff val="40000"/>
                  </a:schemeClr>
                </a:solidFill>
                <a:effectLst/>
                <a:latin typeface="-apple-system"/>
              </a:rPr>
              <a:t>EatCube</a:t>
            </a:r>
            <a:r>
              <a:rPr lang="en-GB" b="0" i="0" u="sng" dirty="0">
                <a:solidFill>
                  <a:schemeClr val="accent1">
                    <a:lumMod val="60000"/>
                    <a:lumOff val="40000"/>
                  </a:schemeClr>
                </a:solidFill>
                <a:effectLst/>
                <a:latin typeface="-apple-system"/>
              </a:rPr>
              <a:t>(): </a:t>
            </a:r>
            <a:r>
              <a:rPr lang="en-GB" b="0" i="0" dirty="0">
                <a:solidFill>
                  <a:schemeClr val="accent1">
                    <a:lumMod val="60000"/>
                    <a:lumOff val="40000"/>
                  </a:schemeClr>
                </a:solidFill>
                <a:effectLst/>
                <a:latin typeface="-apple-system"/>
              </a:rPr>
              <a:t>updates the score and checks if the player has won or if the player should level up. If the player has won it switches to the </a:t>
            </a:r>
            <a:r>
              <a:rPr lang="en-GB" b="0" i="0" dirty="0" err="1">
                <a:solidFill>
                  <a:schemeClr val="accent1">
                    <a:lumMod val="60000"/>
                    <a:lumOff val="40000"/>
                  </a:schemeClr>
                </a:solidFill>
                <a:effectLst/>
                <a:latin typeface="-apple-system"/>
              </a:rPr>
              <a:t>YouWinScene</a:t>
            </a:r>
            <a:r>
              <a:rPr lang="en-GB" b="0" i="0" dirty="0">
                <a:solidFill>
                  <a:schemeClr val="accent1">
                    <a:lumMod val="60000"/>
                    <a:lumOff val="40000"/>
                  </a:schemeClr>
                </a:solidFill>
                <a:effectLst/>
                <a:latin typeface="-apple-system"/>
              </a:rPr>
              <a:t>.</a:t>
            </a:r>
          </a:p>
          <a:p>
            <a:pPr marL="285750" indent="-285750" algn="l">
              <a:buFont typeface="Wingdings" pitchFamily="2" charset="2"/>
              <a:buChar char="v"/>
            </a:pPr>
            <a:r>
              <a:rPr lang="en-GB" b="0" i="0" u="sng" dirty="0">
                <a:solidFill>
                  <a:schemeClr val="accent1">
                    <a:lumMod val="60000"/>
                    <a:lumOff val="40000"/>
                  </a:schemeClr>
                </a:solidFill>
                <a:effectLst/>
                <a:latin typeface="-apple-system"/>
              </a:rPr>
              <a:t>Grow(): </a:t>
            </a:r>
            <a:r>
              <a:rPr lang="en-GB" b="0" i="0" dirty="0">
                <a:solidFill>
                  <a:schemeClr val="accent1">
                    <a:lumMod val="60000"/>
                    <a:lumOff val="40000"/>
                  </a:schemeClr>
                </a:solidFill>
                <a:effectLst/>
                <a:latin typeface="-apple-system"/>
              </a:rPr>
              <a:t>updates the player size and level and makes the player bigger.</a:t>
            </a:r>
          </a:p>
          <a:p>
            <a:endParaRPr lang="en-DK" dirty="0"/>
          </a:p>
        </p:txBody>
      </p:sp>
      <p:pic>
        <p:nvPicPr>
          <p:cNvPr id="5" name="Content Placeholder 11" descr="A screenshot of a video game&#10;&#10;Description automatically generated">
            <a:extLst>
              <a:ext uri="{FF2B5EF4-FFF2-40B4-BE49-F238E27FC236}">
                <a16:creationId xmlns:a16="http://schemas.microsoft.com/office/drawing/2014/main" id="{E6EA39F2-B378-3A93-0CD2-A8FC4AD17B11}"/>
              </a:ext>
            </a:extLst>
          </p:cNvPr>
          <p:cNvPicPr>
            <a:picLocks noGrp="1" noChangeAspect="1"/>
          </p:cNvPicPr>
          <p:nvPr>
            <p:ph type="pic" idx="1"/>
          </p:nvPr>
        </p:nvPicPr>
        <p:blipFill>
          <a:blip r:embed="rId2"/>
          <a:srcRect t="4333" b="4333"/>
          <a:stretch>
            <a:fillRect/>
          </a:stretch>
        </p:blipFill>
        <p:spPr/>
      </p:pic>
      <p:pic>
        <p:nvPicPr>
          <p:cNvPr id="8" name="Picture 7" descr="A grey background with white text&#10;&#10;Description automatically generated">
            <a:extLst>
              <a:ext uri="{FF2B5EF4-FFF2-40B4-BE49-F238E27FC236}">
                <a16:creationId xmlns:a16="http://schemas.microsoft.com/office/drawing/2014/main" id="{D5FA4129-B93A-81B1-0130-63E5274EFC1B}"/>
              </a:ext>
            </a:extLst>
          </p:cNvPr>
          <p:cNvPicPr>
            <a:picLocks noChangeAspect="1"/>
          </p:cNvPicPr>
          <p:nvPr/>
        </p:nvPicPr>
        <p:blipFill>
          <a:blip r:embed="rId3"/>
          <a:stretch>
            <a:fillRect/>
          </a:stretch>
        </p:blipFill>
        <p:spPr>
          <a:xfrm>
            <a:off x="1148645" y="1567744"/>
            <a:ext cx="2810928" cy="702732"/>
          </a:xfrm>
          <a:prstGeom prst="rect">
            <a:avLst/>
          </a:prstGeom>
        </p:spPr>
      </p:pic>
    </p:spTree>
    <p:extLst>
      <p:ext uri="{BB962C8B-B14F-4D97-AF65-F5344CB8AC3E}">
        <p14:creationId xmlns:p14="http://schemas.microsoft.com/office/powerpoint/2010/main" val="2775306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3FE1-53E6-73F3-1249-AF7226E050DC}"/>
              </a:ext>
            </a:extLst>
          </p:cNvPr>
          <p:cNvSpPr>
            <a:spLocks noGrp="1"/>
          </p:cNvSpPr>
          <p:nvPr>
            <p:ph type="title"/>
          </p:nvPr>
        </p:nvSpPr>
        <p:spPr>
          <a:xfrm>
            <a:off x="839789" y="685800"/>
            <a:ext cx="3833812" cy="702733"/>
          </a:xfrm>
        </p:spPr>
        <p:txBody>
          <a:bodyPr/>
          <a:lstStyle/>
          <a:p>
            <a:r>
              <a:rPr lang="en-DK" dirty="0"/>
              <a:t>Ememies</a:t>
            </a:r>
          </a:p>
        </p:txBody>
      </p:sp>
      <p:sp>
        <p:nvSpPr>
          <p:cNvPr id="4" name="Text Placeholder 3">
            <a:extLst>
              <a:ext uri="{FF2B5EF4-FFF2-40B4-BE49-F238E27FC236}">
                <a16:creationId xmlns:a16="http://schemas.microsoft.com/office/drawing/2014/main" id="{88CB6CE3-589D-8F8C-3FA5-4FD8407C4A59}"/>
              </a:ext>
            </a:extLst>
          </p:cNvPr>
          <p:cNvSpPr>
            <a:spLocks noGrp="1"/>
          </p:cNvSpPr>
          <p:nvPr>
            <p:ph type="body" sz="half" idx="2"/>
          </p:nvPr>
        </p:nvSpPr>
        <p:spPr>
          <a:xfrm>
            <a:off x="677333" y="1567743"/>
            <a:ext cx="3996268" cy="3722513"/>
          </a:xfrm>
        </p:spPr>
        <p:txBody>
          <a:bodyPr>
            <a:normAutofit/>
          </a:bodyPr>
          <a:lstStyle/>
          <a:p>
            <a:pPr algn="l"/>
            <a:r>
              <a:rPr lang="en-GB" b="0" i="0" dirty="0">
                <a:solidFill>
                  <a:schemeClr val="accent1">
                    <a:lumMod val="60000"/>
                    <a:lumOff val="40000"/>
                  </a:schemeClr>
                </a:solidFill>
                <a:effectLst/>
                <a:latin typeface="-apple-system"/>
              </a:rPr>
              <a:t>Enemy: Consists of 3 functions besides Start() and Update():</a:t>
            </a:r>
          </a:p>
          <a:p>
            <a:pPr marL="285750" indent="-285750" algn="l">
              <a:buFont typeface="Wingdings" pitchFamily="2" charset="2"/>
              <a:buChar char="v"/>
            </a:pPr>
            <a:r>
              <a:rPr lang="en-GB" b="0" i="0" u="sng" dirty="0" err="1">
                <a:solidFill>
                  <a:schemeClr val="accent1">
                    <a:lumMod val="60000"/>
                    <a:lumOff val="40000"/>
                  </a:schemeClr>
                </a:solidFill>
                <a:effectLst/>
                <a:latin typeface="-apple-system"/>
              </a:rPr>
              <a:t>EnemySwim</a:t>
            </a:r>
            <a:r>
              <a:rPr lang="en-GB" b="0" i="0" u="sng" dirty="0">
                <a:solidFill>
                  <a:schemeClr val="accent1">
                    <a:lumMod val="60000"/>
                    <a:lumOff val="40000"/>
                  </a:schemeClr>
                </a:solidFill>
                <a:effectLst/>
                <a:latin typeface="-apple-system"/>
              </a:rPr>
              <a:t>(): </a:t>
            </a:r>
            <a:r>
              <a:rPr lang="en-GB" b="0" i="0" dirty="0">
                <a:solidFill>
                  <a:schemeClr val="accent1">
                    <a:lumMod val="60000"/>
                    <a:lumOff val="40000"/>
                  </a:schemeClr>
                </a:solidFill>
                <a:effectLst/>
                <a:latin typeface="-apple-system"/>
              </a:rPr>
              <a:t>makes the enemy move.</a:t>
            </a:r>
          </a:p>
          <a:p>
            <a:pPr marL="285750" indent="-285750" algn="l">
              <a:buFont typeface="Wingdings" pitchFamily="2" charset="2"/>
              <a:buChar char="v"/>
            </a:pPr>
            <a:r>
              <a:rPr lang="en-GB" b="0" i="0" u="sng" dirty="0" err="1">
                <a:solidFill>
                  <a:schemeClr val="accent1">
                    <a:lumMod val="60000"/>
                    <a:lumOff val="40000"/>
                  </a:schemeClr>
                </a:solidFill>
                <a:effectLst/>
                <a:latin typeface="-apple-system"/>
              </a:rPr>
              <a:t>OnCollisionEnter</a:t>
            </a:r>
            <a:r>
              <a:rPr lang="en-GB" b="0" i="0" u="sng" dirty="0">
                <a:solidFill>
                  <a:schemeClr val="accent1">
                    <a:lumMod val="60000"/>
                    <a:lumOff val="40000"/>
                  </a:schemeClr>
                </a:solidFill>
                <a:effectLst/>
                <a:latin typeface="-apple-system"/>
              </a:rPr>
              <a:t>(): </a:t>
            </a:r>
            <a:r>
              <a:rPr lang="en-GB" b="0" i="0" dirty="0">
                <a:solidFill>
                  <a:schemeClr val="accent1">
                    <a:lumMod val="60000"/>
                    <a:lumOff val="40000"/>
                  </a:schemeClr>
                </a:solidFill>
                <a:effectLst/>
                <a:latin typeface="-apple-system"/>
              </a:rPr>
              <a:t>when colliding with the player it checks the size of the player and based on that it either </a:t>
            </a:r>
            <a:r>
              <a:rPr lang="en-GB" b="0" i="0" dirty="0" err="1">
                <a:solidFill>
                  <a:schemeClr val="accent1">
                    <a:lumMod val="60000"/>
                    <a:lumOff val="40000"/>
                  </a:schemeClr>
                </a:solidFill>
                <a:effectLst/>
                <a:latin typeface="-apple-system"/>
              </a:rPr>
              <a:t>destoys</a:t>
            </a:r>
            <a:r>
              <a:rPr lang="en-GB" b="0" i="0" dirty="0">
                <a:solidFill>
                  <a:schemeClr val="accent1">
                    <a:lumMod val="60000"/>
                    <a:lumOff val="40000"/>
                  </a:schemeClr>
                </a:solidFill>
                <a:effectLst/>
                <a:latin typeface="-apple-system"/>
              </a:rPr>
              <a:t> the enemy or switches to the </a:t>
            </a:r>
            <a:r>
              <a:rPr lang="en-GB" b="0" i="0" dirty="0" err="1">
                <a:solidFill>
                  <a:schemeClr val="accent1">
                    <a:lumMod val="60000"/>
                    <a:lumOff val="40000"/>
                  </a:schemeClr>
                </a:solidFill>
                <a:effectLst/>
                <a:latin typeface="-apple-system"/>
              </a:rPr>
              <a:t>YouLooseScene</a:t>
            </a:r>
            <a:r>
              <a:rPr lang="en-GB" b="0" i="0" dirty="0">
                <a:solidFill>
                  <a:schemeClr val="accent1">
                    <a:lumMod val="60000"/>
                    <a:lumOff val="40000"/>
                  </a:schemeClr>
                </a:solidFill>
                <a:effectLst/>
                <a:latin typeface="-apple-system"/>
              </a:rPr>
              <a:t>. When colliding with a wall it changes direction.</a:t>
            </a:r>
          </a:p>
          <a:p>
            <a:pPr marL="285750" indent="-285750" algn="l">
              <a:buFont typeface="Wingdings" pitchFamily="2" charset="2"/>
              <a:buChar char="v"/>
            </a:pPr>
            <a:r>
              <a:rPr lang="en-GB" b="0" i="0" u="sng" dirty="0" err="1">
                <a:solidFill>
                  <a:schemeClr val="accent1">
                    <a:lumMod val="60000"/>
                    <a:lumOff val="40000"/>
                  </a:schemeClr>
                </a:solidFill>
                <a:effectLst/>
                <a:latin typeface="-apple-system"/>
              </a:rPr>
              <a:t>chasePlayer</a:t>
            </a:r>
            <a:r>
              <a:rPr lang="en-GB" b="0" i="0" u="sng" dirty="0">
                <a:solidFill>
                  <a:schemeClr val="accent1">
                    <a:lumMod val="60000"/>
                    <a:lumOff val="40000"/>
                  </a:schemeClr>
                </a:solidFill>
                <a:effectLst/>
                <a:latin typeface="-apple-system"/>
              </a:rPr>
              <a:t>(): </a:t>
            </a:r>
            <a:r>
              <a:rPr lang="en-GB" b="0" i="0" dirty="0">
                <a:solidFill>
                  <a:schemeClr val="accent1">
                    <a:lumMod val="60000"/>
                    <a:lumOff val="40000"/>
                  </a:schemeClr>
                </a:solidFill>
                <a:effectLst/>
                <a:latin typeface="-apple-system"/>
              </a:rPr>
              <a:t>sends out a </a:t>
            </a:r>
            <a:r>
              <a:rPr lang="en-GB" b="0" i="0" dirty="0" err="1">
                <a:solidFill>
                  <a:schemeClr val="accent1">
                    <a:lumMod val="60000"/>
                    <a:lumOff val="40000"/>
                  </a:schemeClr>
                </a:solidFill>
                <a:effectLst/>
                <a:latin typeface="-apple-system"/>
              </a:rPr>
              <a:t>rayCast</a:t>
            </a:r>
            <a:r>
              <a:rPr lang="en-GB" b="0" i="0" dirty="0">
                <a:solidFill>
                  <a:schemeClr val="accent1">
                    <a:lumMod val="60000"/>
                    <a:lumOff val="40000"/>
                  </a:schemeClr>
                </a:solidFill>
                <a:effectLst/>
                <a:latin typeface="-apple-system"/>
              </a:rPr>
              <a:t> and if it detects the player the enemy follows the player.</a:t>
            </a:r>
          </a:p>
          <a:p>
            <a:endParaRPr lang="en-DK" dirty="0"/>
          </a:p>
        </p:txBody>
      </p:sp>
      <p:pic>
        <p:nvPicPr>
          <p:cNvPr id="3" name="Picture 2" descr="A screenshot of a video game&#10;&#10;Description automatically generated">
            <a:extLst>
              <a:ext uri="{FF2B5EF4-FFF2-40B4-BE49-F238E27FC236}">
                <a16:creationId xmlns:a16="http://schemas.microsoft.com/office/drawing/2014/main" id="{1A836E85-7ABD-2E07-5DAF-F121FD6A64AD}"/>
              </a:ext>
            </a:extLst>
          </p:cNvPr>
          <p:cNvPicPr>
            <a:picLocks noChangeAspect="1"/>
          </p:cNvPicPr>
          <p:nvPr/>
        </p:nvPicPr>
        <p:blipFill>
          <a:blip r:embed="rId2"/>
          <a:stretch>
            <a:fillRect/>
          </a:stretch>
        </p:blipFill>
        <p:spPr>
          <a:xfrm>
            <a:off x="5124734" y="1037166"/>
            <a:ext cx="6389933" cy="160161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927ED41-98AE-A2A9-330D-E4DAF6E5C1DD}"/>
              </a:ext>
            </a:extLst>
          </p:cNvPr>
          <p:cNvPicPr>
            <a:picLocks noChangeAspect="1"/>
          </p:cNvPicPr>
          <p:nvPr/>
        </p:nvPicPr>
        <p:blipFill>
          <a:blip r:embed="rId3"/>
          <a:stretch>
            <a:fillRect/>
          </a:stretch>
        </p:blipFill>
        <p:spPr>
          <a:xfrm>
            <a:off x="5035550" y="3429000"/>
            <a:ext cx="2677247" cy="1855518"/>
          </a:xfrm>
          <a:prstGeom prst="rect">
            <a:avLst/>
          </a:prstGeom>
        </p:spPr>
      </p:pic>
      <p:sp>
        <p:nvSpPr>
          <p:cNvPr id="12" name="Text Placeholder 3">
            <a:extLst>
              <a:ext uri="{FF2B5EF4-FFF2-40B4-BE49-F238E27FC236}">
                <a16:creationId xmlns:a16="http://schemas.microsoft.com/office/drawing/2014/main" id="{3241A945-F265-38B7-6C14-CBF0F0D2AF64}"/>
              </a:ext>
            </a:extLst>
          </p:cNvPr>
          <p:cNvSpPr txBox="1">
            <a:spLocks/>
          </p:cNvSpPr>
          <p:nvPr/>
        </p:nvSpPr>
        <p:spPr>
          <a:xfrm>
            <a:off x="7761111" y="3565876"/>
            <a:ext cx="3753556" cy="329212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None/>
              <a:defRPr sz="1600" kern="1200">
                <a:solidFill>
                  <a:schemeClr val="tx2">
                    <a:alpha val="70000"/>
                  </a:schemeClr>
                </a:solidFill>
                <a:latin typeface="+mn-lt"/>
                <a:ea typeface="+mn-ea"/>
                <a:cs typeface="+mn-cs"/>
              </a:defRPr>
            </a:lvl1pPr>
            <a:lvl2pPr marL="45720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sz="1400" kern="1200">
                <a:solidFill>
                  <a:schemeClr val="tx2">
                    <a:alpha val="70000"/>
                  </a:schemeClr>
                </a:solidFill>
                <a:latin typeface="+mn-lt"/>
                <a:ea typeface="+mn-ea"/>
                <a:cs typeface="+mn-cs"/>
              </a:defRPr>
            </a:lvl2pPr>
            <a:lvl3pPr marL="91440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sz="1200" kern="1200">
                <a:solidFill>
                  <a:schemeClr val="tx2">
                    <a:alpha val="70000"/>
                  </a:schemeClr>
                </a:solidFill>
                <a:latin typeface="+mn-lt"/>
                <a:ea typeface="+mn-ea"/>
                <a:cs typeface="+mn-cs"/>
              </a:defRPr>
            </a:lvl3pPr>
            <a:lvl4pPr marL="137160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sz="1000" kern="1200">
                <a:solidFill>
                  <a:schemeClr val="tx2">
                    <a:alpha val="70000"/>
                  </a:schemeClr>
                </a:solidFill>
                <a:latin typeface="+mn-lt"/>
                <a:ea typeface="+mn-ea"/>
                <a:cs typeface="+mn-cs"/>
              </a:defRPr>
            </a:lvl4pPr>
            <a:lvl5pPr marL="182880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sz="1000" kern="1200">
                <a:solidFill>
                  <a:schemeClr val="tx2">
                    <a:alpha val="7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l"/>
            <a:r>
              <a:rPr lang="en-GB" b="0" i="0" dirty="0" err="1">
                <a:solidFill>
                  <a:schemeClr val="accent1">
                    <a:lumMod val="60000"/>
                    <a:lumOff val="40000"/>
                  </a:schemeClr>
                </a:solidFill>
                <a:effectLst/>
                <a:latin typeface="-apple-system"/>
              </a:rPr>
              <a:t>EnemySpawner</a:t>
            </a:r>
            <a:r>
              <a:rPr lang="en-GB" b="0" i="0" dirty="0">
                <a:solidFill>
                  <a:schemeClr val="accent1">
                    <a:lumMod val="60000"/>
                    <a:lumOff val="40000"/>
                  </a:schemeClr>
                </a:solidFill>
                <a:effectLst/>
                <a:latin typeface="-apple-system"/>
              </a:rPr>
              <a:t>: Consists of 1 function besides Start(), which is </a:t>
            </a:r>
            <a:r>
              <a:rPr lang="en-GB" b="0" i="0" dirty="0" err="1">
                <a:solidFill>
                  <a:schemeClr val="accent1">
                    <a:lumMod val="60000"/>
                    <a:lumOff val="40000"/>
                  </a:schemeClr>
                </a:solidFill>
                <a:effectLst/>
                <a:latin typeface="-apple-system"/>
              </a:rPr>
              <a:t>SpawnEnemy</a:t>
            </a:r>
            <a:r>
              <a:rPr lang="en-GB" b="0" i="0" dirty="0">
                <a:solidFill>
                  <a:schemeClr val="accent1">
                    <a:lumMod val="60000"/>
                    <a:lumOff val="40000"/>
                  </a:schemeClr>
                </a:solidFill>
                <a:effectLst/>
                <a:latin typeface="-apple-system"/>
              </a:rPr>
              <a:t> and it makes sure to spawn random enemies at a random point within a certain range.</a:t>
            </a:r>
          </a:p>
          <a:p>
            <a:br>
              <a:rPr lang="en-GB" dirty="0"/>
            </a:br>
            <a:endParaRPr lang="en-DK" dirty="0"/>
          </a:p>
        </p:txBody>
      </p:sp>
    </p:spTree>
    <p:extLst>
      <p:ext uri="{BB962C8B-B14F-4D97-AF65-F5344CB8AC3E}">
        <p14:creationId xmlns:p14="http://schemas.microsoft.com/office/powerpoint/2010/main" val="375666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3FE1-53E6-73F3-1249-AF7226E050DC}"/>
              </a:ext>
            </a:extLst>
          </p:cNvPr>
          <p:cNvSpPr>
            <a:spLocks noGrp="1"/>
          </p:cNvSpPr>
          <p:nvPr>
            <p:ph type="title"/>
          </p:nvPr>
        </p:nvSpPr>
        <p:spPr>
          <a:xfrm>
            <a:off x="839789" y="685800"/>
            <a:ext cx="3833812" cy="702733"/>
          </a:xfrm>
        </p:spPr>
        <p:txBody>
          <a:bodyPr/>
          <a:lstStyle/>
          <a:p>
            <a:r>
              <a:rPr lang="en-DK" dirty="0"/>
              <a:t>Arena</a:t>
            </a:r>
          </a:p>
        </p:txBody>
      </p:sp>
      <p:sp>
        <p:nvSpPr>
          <p:cNvPr id="6" name="Text Placeholder 5">
            <a:extLst>
              <a:ext uri="{FF2B5EF4-FFF2-40B4-BE49-F238E27FC236}">
                <a16:creationId xmlns:a16="http://schemas.microsoft.com/office/drawing/2014/main" id="{D4208848-146B-1D22-714E-48209A7C2A41}"/>
              </a:ext>
            </a:extLst>
          </p:cNvPr>
          <p:cNvSpPr>
            <a:spLocks noGrp="1"/>
          </p:cNvSpPr>
          <p:nvPr>
            <p:ph type="body" sz="half" idx="2"/>
          </p:nvPr>
        </p:nvSpPr>
        <p:spPr>
          <a:xfrm>
            <a:off x="2138011" y="634817"/>
            <a:ext cx="4251501" cy="1402644"/>
          </a:xfrm>
        </p:spPr>
        <p:txBody>
          <a:bodyPr/>
          <a:lstStyle/>
          <a:p>
            <a:r>
              <a:rPr lang="en-GB" b="0" i="0" dirty="0">
                <a:solidFill>
                  <a:schemeClr val="accent1">
                    <a:lumMod val="60000"/>
                    <a:lumOff val="40000"/>
                  </a:schemeClr>
                </a:solidFill>
                <a:effectLst/>
                <a:latin typeface="-apple-system"/>
              </a:rPr>
              <a:t>Closed space representing the sea, where the player can move freely. The bottom and rocks are made using </a:t>
            </a:r>
            <a:r>
              <a:rPr lang="en-GB" b="0" i="0" dirty="0" err="1">
                <a:solidFill>
                  <a:schemeClr val="accent1">
                    <a:lumMod val="60000"/>
                    <a:lumOff val="40000"/>
                  </a:schemeClr>
                </a:solidFill>
                <a:effectLst/>
                <a:latin typeface="-apple-system"/>
              </a:rPr>
              <a:t>ProBuilder</a:t>
            </a:r>
            <a:r>
              <a:rPr lang="en-GB" b="0" i="0" dirty="0">
                <a:solidFill>
                  <a:schemeClr val="accent1">
                    <a:lumMod val="60000"/>
                    <a:lumOff val="40000"/>
                  </a:schemeClr>
                </a:solidFill>
                <a:effectLst/>
                <a:latin typeface="-apple-system"/>
              </a:rPr>
              <a:t> and the walls are cubes with a video applied to them.</a:t>
            </a:r>
          </a:p>
          <a:p>
            <a:endParaRPr lang="en-DK" dirty="0"/>
          </a:p>
        </p:txBody>
      </p:sp>
      <p:pic>
        <p:nvPicPr>
          <p:cNvPr id="7" name="Picture 6" descr="A screenshot of a video game&#10;&#10;Description automatically generated">
            <a:extLst>
              <a:ext uri="{FF2B5EF4-FFF2-40B4-BE49-F238E27FC236}">
                <a16:creationId xmlns:a16="http://schemas.microsoft.com/office/drawing/2014/main" id="{842B4AE8-DA81-272B-9A52-90E77305AF1A}"/>
              </a:ext>
            </a:extLst>
          </p:cNvPr>
          <p:cNvPicPr>
            <a:picLocks noChangeAspect="1"/>
          </p:cNvPicPr>
          <p:nvPr/>
        </p:nvPicPr>
        <p:blipFill>
          <a:blip r:embed="rId4"/>
          <a:stretch>
            <a:fillRect/>
          </a:stretch>
        </p:blipFill>
        <p:spPr>
          <a:xfrm>
            <a:off x="1671231" y="1935576"/>
            <a:ext cx="2615478" cy="1749432"/>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C0F60416-81CB-799D-5985-35057924739E}"/>
              </a:ext>
            </a:extLst>
          </p:cNvPr>
          <p:cNvPicPr>
            <a:picLocks noChangeAspect="1"/>
          </p:cNvPicPr>
          <p:nvPr/>
        </p:nvPicPr>
        <p:blipFill>
          <a:blip r:embed="rId5"/>
          <a:stretch>
            <a:fillRect/>
          </a:stretch>
        </p:blipFill>
        <p:spPr>
          <a:xfrm>
            <a:off x="841442" y="3810367"/>
            <a:ext cx="4275056" cy="2458156"/>
          </a:xfrm>
          <a:prstGeom prst="rect">
            <a:avLst/>
          </a:prstGeom>
        </p:spPr>
      </p:pic>
      <p:pic>
        <p:nvPicPr>
          <p:cNvPr id="10" name="seabottom">
            <a:hlinkClick r:id="" action="ppaction://media"/>
            <a:extLst>
              <a:ext uri="{FF2B5EF4-FFF2-40B4-BE49-F238E27FC236}">
                <a16:creationId xmlns:a16="http://schemas.microsoft.com/office/drawing/2014/main" id="{4B4932BB-33C7-092C-EB7D-AB90E6F5F6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64297" y="3862685"/>
            <a:ext cx="4105805" cy="2309515"/>
          </a:xfrm>
          <a:prstGeom prst="rect">
            <a:avLst/>
          </a:prstGeom>
        </p:spPr>
      </p:pic>
      <p:pic>
        <p:nvPicPr>
          <p:cNvPr id="12" name="Picture 11" descr="A grey rectangular object with white text&#10;&#10;Description automatically generated">
            <a:extLst>
              <a:ext uri="{FF2B5EF4-FFF2-40B4-BE49-F238E27FC236}">
                <a16:creationId xmlns:a16="http://schemas.microsoft.com/office/drawing/2014/main" id="{193F8290-F3DC-C737-5BA8-DE46BA40BB3F}"/>
              </a:ext>
            </a:extLst>
          </p:cNvPr>
          <p:cNvPicPr>
            <a:picLocks noChangeAspect="1"/>
          </p:cNvPicPr>
          <p:nvPr/>
        </p:nvPicPr>
        <p:blipFill>
          <a:blip r:embed="rId7"/>
          <a:stretch>
            <a:fillRect/>
          </a:stretch>
        </p:blipFill>
        <p:spPr>
          <a:xfrm>
            <a:off x="6687350" y="685800"/>
            <a:ext cx="4196149" cy="658636"/>
          </a:xfrm>
          <a:prstGeom prst="rect">
            <a:avLst/>
          </a:prstGeom>
        </p:spPr>
      </p:pic>
      <p:pic>
        <p:nvPicPr>
          <p:cNvPr id="14" name="Picture 13" descr="A screenshot of a video player menu&#10;&#10;Description automatically generated">
            <a:extLst>
              <a:ext uri="{FF2B5EF4-FFF2-40B4-BE49-F238E27FC236}">
                <a16:creationId xmlns:a16="http://schemas.microsoft.com/office/drawing/2014/main" id="{74EC67BA-9B31-9F8E-2CC6-E28BCB9F08EA}"/>
              </a:ext>
            </a:extLst>
          </p:cNvPr>
          <p:cNvPicPr>
            <a:picLocks noChangeAspect="1"/>
          </p:cNvPicPr>
          <p:nvPr/>
        </p:nvPicPr>
        <p:blipFill>
          <a:blip r:embed="rId8"/>
          <a:stretch>
            <a:fillRect/>
          </a:stretch>
        </p:blipFill>
        <p:spPr>
          <a:xfrm>
            <a:off x="6687350" y="1375493"/>
            <a:ext cx="3061270" cy="2309515"/>
          </a:xfrm>
          <a:prstGeom prst="rect">
            <a:avLst/>
          </a:prstGeom>
        </p:spPr>
      </p:pic>
    </p:spTree>
    <p:extLst>
      <p:ext uri="{BB962C8B-B14F-4D97-AF65-F5344CB8AC3E}">
        <p14:creationId xmlns:p14="http://schemas.microsoft.com/office/powerpoint/2010/main" val="4135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3FE1-53E6-73F3-1249-AF7226E050DC}"/>
              </a:ext>
            </a:extLst>
          </p:cNvPr>
          <p:cNvSpPr>
            <a:spLocks noGrp="1"/>
          </p:cNvSpPr>
          <p:nvPr>
            <p:ph type="title"/>
          </p:nvPr>
        </p:nvSpPr>
        <p:spPr>
          <a:xfrm>
            <a:off x="839789" y="685800"/>
            <a:ext cx="3833812" cy="702733"/>
          </a:xfrm>
        </p:spPr>
        <p:txBody>
          <a:bodyPr/>
          <a:lstStyle/>
          <a:p>
            <a:r>
              <a:rPr lang="en-DK" dirty="0"/>
              <a:t>UI</a:t>
            </a:r>
          </a:p>
        </p:txBody>
      </p:sp>
      <p:pic>
        <p:nvPicPr>
          <p:cNvPr id="16" name="Picture Placeholder 15" descr="A black background with white text&#10;&#10;Description automatically generated">
            <a:extLst>
              <a:ext uri="{FF2B5EF4-FFF2-40B4-BE49-F238E27FC236}">
                <a16:creationId xmlns:a16="http://schemas.microsoft.com/office/drawing/2014/main" id="{0F996A36-A5C8-36B3-889C-74503086EEB5}"/>
              </a:ext>
            </a:extLst>
          </p:cNvPr>
          <p:cNvPicPr>
            <a:picLocks noGrp="1" noChangeAspect="1"/>
          </p:cNvPicPr>
          <p:nvPr>
            <p:ph type="pic" idx="1"/>
          </p:nvPr>
        </p:nvPicPr>
        <p:blipFill rotWithShape="1">
          <a:blip r:embed="rId2"/>
          <a:srcRect l="149" r="-39208"/>
          <a:stretch/>
        </p:blipFill>
        <p:spPr>
          <a:xfrm>
            <a:off x="836612" y="3125511"/>
            <a:ext cx="4288544" cy="690625"/>
          </a:xfrm>
        </p:spPr>
      </p:pic>
      <p:pic>
        <p:nvPicPr>
          <p:cNvPr id="10" name="Picture 9" descr="A purple rectangle with white text&#10;&#10;Description automatically generated">
            <a:extLst>
              <a:ext uri="{FF2B5EF4-FFF2-40B4-BE49-F238E27FC236}">
                <a16:creationId xmlns:a16="http://schemas.microsoft.com/office/drawing/2014/main" id="{68AB0CC1-C25E-2971-836D-C0277F2C3711}"/>
              </a:ext>
            </a:extLst>
          </p:cNvPr>
          <p:cNvPicPr>
            <a:picLocks noChangeAspect="1"/>
          </p:cNvPicPr>
          <p:nvPr/>
        </p:nvPicPr>
        <p:blipFill>
          <a:blip r:embed="rId3"/>
          <a:stretch>
            <a:fillRect/>
          </a:stretch>
        </p:blipFill>
        <p:spPr>
          <a:xfrm>
            <a:off x="836612" y="1562050"/>
            <a:ext cx="2362200" cy="1460500"/>
          </a:xfrm>
          <a:prstGeom prst="rect">
            <a:avLst/>
          </a:prstGeom>
        </p:spPr>
      </p:pic>
      <p:pic>
        <p:nvPicPr>
          <p:cNvPr id="18" name="Picture 17" descr="A black background with yellow text&#10;&#10;Description automatically generated">
            <a:extLst>
              <a:ext uri="{FF2B5EF4-FFF2-40B4-BE49-F238E27FC236}">
                <a16:creationId xmlns:a16="http://schemas.microsoft.com/office/drawing/2014/main" id="{C87CF25E-802C-D527-580C-C5ECA8011713}"/>
              </a:ext>
            </a:extLst>
          </p:cNvPr>
          <p:cNvPicPr>
            <a:picLocks noChangeAspect="1"/>
          </p:cNvPicPr>
          <p:nvPr/>
        </p:nvPicPr>
        <p:blipFill>
          <a:blip r:embed="rId4"/>
          <a:stretch>
            <a:fillRect/>
          </a:stretch>
        </p:blipFill>
        <p:spPr>
          <a:xfrm>
            <a:off x="836612" y="3955951"/>
            <a:ext cx="3708400" cy="596900"/>
          </a:xfrm>
          <a:prstGeom prst="rect">
            <a:avLst/>
          </a:prstGeom>
        </p:spPr>
      </p:pic>
      <p:pic>
        <p:nvPicPr>
          <p:cNvPr id="19" name="Picture 18" descr="A screenshot of a video game&#10;&#10;Description automatically generated">
            <a:extLst>
              <a:ext uri="{FF2B5EF4-FFF2-40B4-BE49-F238E27FC236}">
                <a16:creationId xmlns:a16="http://schemas.microsoft.com/office/drawing/2014/main" id="{450BF61D-A026-9156-C8CC-97280EA95043}"/>
              </a:ext>
            </a:extLst>
          </p:cNvPr>
          <p:cNvPicPr>
            <a:picLocks noChangeAspect="1"/>
          </p:cNvPicPr>
          <p:nvPr/>
        </p:nvPicPr>
        <p:blipFill>
          <a:blip r:embed="rId5"/>
          <a:stretch>
            <a:fillRect/>
          </a:stretch>
        </p:blipFill>
        <p:spPr>
          <a:xfrm>
            <a:off x="8479831" y="1081182"/>
            <a:ext cx="2704570" cy="1576024"/>
          </a:xfrm>
          <a:prstGeom prst="rect">
            <a:avLst/>
          </a:prstGeom>
        </p:spPr>
      </p:pic>
      <p:pic>
        <p:nvPicPr>
          <p:cNvPr id="20" name="Picture 19" descr="A coral reef with text overlay&#10;&#10;Description automatically generated">
            <a:extLst>
              <a:ext uri="{FF2B5EF4-FFF2-40B4-BE49-F238E27FC236}">
                <a16:creationId xmlns:a16="http://schemas.microsoft.com/office/drawing/2014/main" id="{26AFD82D-9651-06E9-D469-B52C4CE0F0E4}"/>
              </a:ext>
            </a:extLst>
          </p:cNvPr>
          <p:cNvPicPr>
            <a:picLocks noChangeAspect="1"/>
          </p:cNvPicPr>
          <p:nvPr/>
        </p:nvPicPr>
        <p:blipFill>
          <a:blip r:embed="rId6"/>
          <a:stretch>
            <a:fillRect/>
          </a:stretch>
        </p:blipFill>
        <p:spPr>
          <a:xfrm>
            <a:off x="8481640" y="2825278"/>
            <a:ext cx="2729350" cy="1492242"/>
          </a:xfrm>
          <a:prstGeom prst="rect">
            <a:avLst/>
          </a:prstGeom>
        </p:spPr>
      </p:pic>
      <p:pic>
        <p:nvPicPr>
          <p:cNvPr id="21" name="Picture 20" descr="A close up of a coral reef&#10;&#10;Description automatically generated">
            <a:extLst>
              <a:ext uri="{FF2B5EF4-FFF2-40B4-BE49-F238E27FC236}">
                <a16:creationId xmlns:a16="http://schemas.microsoft.com/office/drawing/2014/main" id="{193328B9-6BA8-AFBF-BEA8-2C7113B938D3}"/>
              </a:ext>
            </a:extLst>
          </p:cNvPr>
          <p:cNvPicPr>
            <a:picLocks noChangeAspect="1"/>
          </p:cNvPicPr>
          <p:nvPr/>
        </p:nvPicPr>
        <p:blipFill>
          <a:blip r:embed="rId7"/>
          <a:stretch>
            <a:fillRect/>
          </a:stretch>
        </p:blipFill>
        <p:spPr>
          <a:xfrm>
            <a:off x="8479832" y="4485593"/>
            <a:ext cx="2693598" cy="1492242"/>
          </a:xfrm>
          <a:prstGeom prst="rect">
            <a:avLst/>
          </a:prstGeom>
        </p:spPr>
      </p:pic>
      <p:pic>
        <p:nvPicPr>
          <p:cNvPr id="23" name="Picture 22" descr="A screen shot of a computer&#10;&#10;Description automatically generated">
            <a:extLst>
              <a:ext uri="{FF2B5EF4-FFF2-40B4-BE49-F238E27FC236}">
                <a16:creationId xmlns:a16="http://schemas.microsoft.com/office/drawing/2014/main" id="{B4F70F73-BCA8-5496-5EE7-BAB85C7A42DF}"/>
              </a:ext>
            </a:extLst>
          </p:cNvPr>
          <p:cNvPicPr>
            <a:picLocks noChangeAspect="1"/>
          </p:cNvPicPr>
          <p:nvPr/>
        </p:nvPicPr>
        <p:blipFill>
          <a:blip r:embed="rId8"/>
          <a:stretch>
            <a:fillRect/>
          </a:stretch>
        </p:blipFill>
        <p:spPr>
          <a:xfrm>
            <a:off x="5104275" y="2105395"/>
            <a:ext cx="3246967" cy="2647209"/>
          </a:xfrm>
          <a:prstGeom prst="rect">
            <a:avLst/>
          </a:prstGeom>
        </p:spPr>
      </p:pic>
      <p:cxnSp>
        <p:nvCxnSpPr>
          <p:cNvPr id="25" name="Straight Connector 24">
            <a:extLst>
              <a:ext uri="{FF2B5EF4-FFF2-40B4-BE49-F238E27FC236}">
                <a16:creationId xmlns:a16="http://schemas.microsoft.com/office/drawing/2014/main" id="{A6ADD616-2D0F-5CBC-5AA8-81AF7669EB13}"/>
              </a:ext>
            </a:extLst>
          </p:cNvPr>
          <p:cNvCxnSpPr/>
          <p:nvPr/>
        </p:nvCxnSpPr>
        <p:spPr>
          <a:xfrm>
            <a:off x="4786489" y="824089"/>
            <a:ext cx="0" cy="51537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16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72A245-1DC5-BDF2-F196-7AAB0C30B00E}"/>
              </a:ext>
            </a:extLst>
          </p:cNvPr>
          <p:cNvSpPr>
            <a:spLocks noGrp="1"/>
          </p:cNvSpPr>
          <p:nvPr>
            <p:ph type="title"/>
          </p:nvPr>
        </p:nvSpPr>
        <p:spPr>
          <a:xfrm>
            <a:off x="838201" y="1122363"/>
            <a:ext cx="4242472" cy="2387600"/>
          </a:xfrm>
        </p:spPr>
        <p:txBody>
          <a:bodyPr vert="horz" lIns="91440" tIns="45720" rIns="91440" bIns="45720" rtlCol="0" anchor="b">
            <a:normAutofit/>
          </a:bodyPr>
          <a:lstStyle/>
          <a:p>
            <a:r>
              <a:rPr lang="en-US" sz="5400">
                <a:solidFill>
                  <a:srgbClr val="FFFFFF"/>
                </a:solidFill>
              </a:rPr>
              <a:t>The end</a:t>
            </a:r>
          </a:p>
        </p:txBody>
      </p:sp>
      <p:sp>
        <p:nvSpPr>
          <p:cNvPr id="21" name="Oval 20">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miling Face with No Fill">
            <a:extLst>
              <a:ext uri="{FF2B5EF4-FFF2-40B4-BE49-F238E27FC236}">
                <a16:creationId xmlns:a16="http://schemas.microsoft.com/office/drawing/2014/main" id="{582B7F22-B4CE-4DAF-43C5-B531F9EB1278}"/>
              </a:ext>
            </a:extLst>
          </p:cNvPr>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8328" y="502617"/>
            <a:ext cx="5863258" cy="5863258"/>
          </a:xfrm>
          <a:prstGeom prst="rect">
            <a:avLst/>
          </a:prstGeom>
        </p:spPr>
      </p:pic>
    </p:spTree>
    <p:extLst>
      <p:ext uri="{BB962C8B-B14F-4D97-AF65-F5344CB8AC3E}">
        <p14:creationId xmlns:p14="http://schemas.microsoft.com/office/powerpoint/2010/main" val="330769342"/>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emplate>{FCD4DFA2-2982-F549-AF58-7A35914C2B00}tf10001058</Template>
  <TotalTime>964</TotalTime>
  <Words>346</Words>
  <Application>Microsoft Macintosh PowerPoint</Application>
  <PresentationFormat>Widescreen</PresentationFormat>
  <Paragraphs>25</Paragraphs>
  <Slides>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Arial</vt:lpstr>
      <vt:lpstr>Avenir Next LT Pro</vt:lpstr>
      <vt:lpstr>Sabon Next LT</vt:lpstr>
      <vt:lpstr>Wingdings</vt:lpstr>
      <vt:lpstr>LuminousVTI</vt:lpstr>
      <vt:lpstr>WATERCUBES</vt:lpstr>
      <vt:lpstr>Insporation of the Game</vt:lpstr>
      <vt:lpstr>Main Parts of the Game</vt:lpstr>
      <vt:lpstr>Player Cube</vt:lpstr>
      <vt:lpstr>Ememies</vt:lpstr>
      <vt:lpstr>Arena</vt:lpstr>
      <vt:lpstr>UI</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WATERCUBES</dc:title>
  <dc:creator>vanilla mortensen</dc:creator>
  <cp:lastModifiedBy>vanilla mortensen</cp:lastModifiedBy>
  <cp:revision>1</cp:revision>
  <dcterms:created xsi:type="dcterms:W3CDTF">2023-11-27T18:57:31Z</dcterms:created>
  <dcterms:modified xsi:type="dcterms:W3CDTF">2023-11-28T11:01:52Z</dcterms:modified>
</cp:coreProperties>
</file>